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0" r:id="rId3"/>
    <p:sldId id="264" r:id="rId4"/>
    <p:sldId id="262" r:id="rId5"/>
    <p:sldId id="266" r:id="rId6"/>
    <p:sldId id="267" r:id="rId7"/>
    <p:sldId id="257" r:id="rId8"/>
    <p:sldId id="263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1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1617D7-8F3C-4DF5-BD4F-BAA1F2612B41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19E073-CA12-4184-97D5-E360BA76D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25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7EEC5-7730-4ADA-90D6-659911613D01}" type="datetimeFigureOut">
              <a:rPr kumimoji="1" lang="ja-JP" altLang="en-US" smtClean="0"/>
              <a:t>2016/5/13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EDF74-A84A-4456-8979-C30ACF054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EDF74-A84A-4456-8979-C30ACF0548C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19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AB51-D545-4888-85D5-85FBA48BF10D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004C-E1C9-4F22-8CDD-AC5927F5C6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10ED-3F04-40ED-A89C-23E5889B0D41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C78-4A4F-40EE-8B12-90A66A92D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17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30C4-7F76-4F6E-A5C7-8F8EC4C84285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9CF7-8E0E-4477-8F57-28848ACF7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575E-A46F-450E-8453-EF218CD7369E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F18-385F-4CF7-ACCE-6E60630061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57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2ADA-CAB3-41E9-A3D4-4E1F022D4913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EFA1-15D6-452A-ABA8-CEF067D718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15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AECC-B9A3-4910-804C-7B13370AA972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EBA-7198-4DB0-A6D1-0B0B7FFD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9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F3EC-255A-43BF-83F4-6CA672DE3AE9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B2CB-1268-49E0-A804-9E9BD28303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410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815D-4C17-422E-AB38-B53ED10529F1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E4E9-CB6C-45B1-9E1A-837E3D7E7D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2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6827-38B5-4123-AB15-A7847A645B80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4DC8-DF88-4269-912B-E1849715BE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4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5708-AD6A-439A-9600-54935525DC1C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876B-FB2E-4814-9306-08F4E390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F4D-AD33-4E9A-8311-CF5039B243AF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7273-9315-42F0-8179-B11E399DF6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0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57E62-0923-4165-9136-2271FF7E4074}" type="datetimeFigureOut">
              <a:rPr lang="ja-JP" altLang="en-US"/>
              <a:pPr>
                <a:defRPr/>
              </a:pPr>
              <a:t>2016/5/13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536360-02D4-47DC-876D-886ACFF179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>
          <a:xfrm>
            <a:off x="393700" y="406400"/>
            <a:ext cx="8401050" cy="1143000"/>
          </a:xfrm>
        </p:spPr>
        <p:txBody>
          <a:bodyPr/>
          <a:lstStyle/>
          <a:p>
            <a:pPr eaLnBrk="1" hangingPunct="1"/>
            <a:r>
              <a:rPr lang="ja-JP" altLang="en-US" sz="1800"/>
              <a:t>学会における発表時の利益相反状態の開示について</a:t>
            </a: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107950" y="1916113"/>
            <a:ext cx="8928100" cy="51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/>
              <a:t>●口演（シンポジウム、パネルディスカション、一般演題など）スライドを用いて発表する場合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ja-JP" sz="1800" dirty="0"/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ja-JP" altLang="en-US" sz="1800" dirty="0"/>
              <a:t>開示方法は、発表時のスライドにテンプレート（</a:t>
            </a:r>
            <a:r>
              <a:rPr lang="en-US" altLang="ja-JP" sz="1800" dirty="0"/>
              <a:t>3</a:t>
            </a:r>
            <a:r>
              <a:rPr lang="ja-JP" altLang="en-US" sz="1800" dirty="0"/>
              <a:t>ページ）を用いて開示して下さい。</a:t>
            </a:r>
            <a:endParaRPr lang="en-US" altLang="ja-JP" sz="1800" dirty="0"/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ja-JP" altLang="en-US" sz="1800" dirty="0"/>
              <a:t>金額については発表時に様式１の金額の項目（</a:t>
            </a:r>
            <a:r>
              <a:rPr lang="en-US" altLang="ja-JP" sz="1800" dirty="0"/>
              <a:t>2</a:t>
            </a:r>
            <a:r>
              <a:rPr lang="ja-JP" altLang="en-US" sz="1800" dirty="0"/>
              <a:t>ページ）を参照し、該当する項目があれば該当の行の　</a:t>
            </a:r>
            <a:r>
              <a:rPr lang="en-US" altLang="ja-JP" sz="1800" dirty="0"/>
              <a:t>【</a:t>
            </a:r>
            <a:r>
              <a:rPr lang="ja-JP" altLang="en-US" sz="1800" dirty="0"/>
              <a:t>あり</a:t>
            </a:r>
            <a:r>
              <a:rPr lang="en-US" altLang="ja-JP" sz="1800" dirty="0"/>
              <a:t>】</a:t>
            </a:r>
            <a:r>
              <a:rPr lang="ja-JP" altLang="en-US" sz="1800" dirty="0"/>
              <a:t>を残し、</a:t>
            </a:r>
            <a:r>
              <a:rPr lang="en-US" altLang="ja-JP" sz="1800" dirty="0"/>
              <a:t>【</a:t>
            </a:r>
            <a:r>
              <a:rPr lang="ja-JP" altLang="en-US" sz="1800" dirty="0"/>
              <a:t>なし</a:t>
            </a:r>
            <a:r>
              <a:rPr lang="en-US" altLang="ja-JP" sz="1800" dirty="0"/>
              <a:t>】</a:t>
            </a:r>
            <a:r>
              <a:rPr lang="ja-JP" altLang="en-US" sz="1800" dirty="0" err="1"/>
              <a:t>を削</a:t>
            </a:r>
            <a:r>
              <a:rPr lang="ja-JP" altLang="en-US" sz="1800" dirty="0"/>
              <a:t>除してください。また、該当がなければ</a:t>
            </a:r>
            <a:r>
              <a:rPr lang="en-US" altLang="ja-JP" sz="1800" dirty="0"/>
              <a:t>【</a:t>
            </a:r>
            <a:r>
              <a:rPr lang="ja-JP" altLang="en-US" sz="1800" dirty="0"/>
              <a:t>なし</a:t>
            </a:r>
            <a:r>
              <a:rPr lang="en-US" altLang="ja-JP" sz="1800" dirty="0"/>
              <a:t>】</a:t>
            </a:r>
            <a:r>
              <a:rPr lang="ja-JP" altLang="en-US" sz="1800" dirty="0"/>
              <a:t>を残してください。または、すべて該当しない場合は</a:t>
            </a:r>
            <a:r>
              <a:rPr lang="en-US" altLang="ja-JP" sz="1800" dirty="0"/>
              <a:t>4</a:t>
            </a:r>
            <a:r>
              <a:rPr lang="ja-JP" altLang="en-US" sz="1800" dirty="0"/>
              <a:t>ページのスライドを用いて下さい。開示の具体例（</a:t>
            </a:r>
            <a:r>
              <a:rPr lang="en-US" altLang="ja-JP" sz="1800" dirty="0"/>
              <a:t>5</a:t>
            </a:r>
            <a:r>
              <a:rPr lang="ja-JP" altLang="en-US" sz="1800" dirty="0"/>
              <a:t>ページ）</a:t>
            </a:r>
            <a:endParaRPr lang="en-US" altLang="ja-JP" sz="1800" dirty="0"/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ja-JP" sz="1800" dirty="0"/>
          </a:p>
          <a:p>
            <a:pPr eaLnBrk="1" hangingPunct="1">
              <a:buFont typeface="Arial" pitchFamily="34" charset="0"/>
              <a:buNone/>
              <a:defRPr/>
            </a:pPr>
            <a:r>
              <a:rPr lang="ja-JP" altLang="en-US" sz="1800" dirty="0"/>
              <a:t>●</a:t>
            </a:r>
            <a:r>
              <a:rPr lang="en-US" altLang="ja-JP" sz="1800" dirty="0"/>
              <a:t>POSTER(POSTER DISCUSSION</a:t>
            </a:r>
            <a:r>
              <a:rPr lang="ja-JP" altLang="en-US" sz="1800" dirty="0"/>
              <a:t>を含む）</a:t>
            </a:r>
            <a:endParaRPr lang="en-US" altLang="ja-JP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en-US" altLang="ja-JP" sz="1800" dirty="0"/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ja-JP" altLang="en-US" sz="1800" dirty="0"/>
              <a:t>開示基準は口演に準じます。</a:t>
            </a:r>
            <a:endParaRPr lang="en-US" altLang="ja-JP" sz="1800" dirty="0"/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ja-JP" altLang="en-US" sz="1800" dirty="0"/>
              <a:t>開示方法は、テンプレート（</a:t>
            </a:r>
            <a:r>
              <a:rPr lang="en-US" altLang="ja-JP" sz="1800" dirty="0"/>
              <a:t>6</a:t>
            </a:r>
            <a:r>
              <a:rPr lang="ja-JP" altLang="en-US" sz="1800" dirty="0"/>
              <a:t>ページ）を用いて開示して下さい。すべて該当しない場合は</a:t>
            </a:r>
            <a:r>
              <a:rPr lang="en-US" altLang="ja-JP" sz="1800" dirty="0"/>
              <a:t>8</a:t>
            </a:r>
            <a:r>
              <a:rPr lang="ja-JP" altLang="en-US" sz="1800" dirty="0"/>
              <a:t>ページのテンプレートを用いて下さい。開示の具体例（</a:t>
            </a:r>
            <a:r>
              <a:rPr lang="en-US" altLang="ja-JP" sz="1800" dirty="0"/>
              <a:t>7</a:t>
            </a:r>
            <a:r>
              <a:rPr lang="ja-JP" altLang="en-US" sz="1800" dirty="0"/>
              <a:t>ページ）</a:t>
            </a:r>
            <a:endParaRPr lang="en-US" altLang="ja-JP" sz="1800" dirty="0"/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ja-JP" altLang="en-US" sz="1800" dirty="0"/>
              <a:t>開示方法は、</a:t>
            </a:r>
            <a:r>
              <a:rPr lang="en-US" altLang="ja-JP" sz="1800" dirty="0"/>
              <a:t>POSTER</a:t>
            </a:r>
            <a:r>
              <a:rPr lang="ja-JP" altLang="en-US" sz="1800" dirty="0"/>
              <a:t>などの</a:t>
            </a:r>
            <a:r>
              <a:rPr lang="en-US" altLang="ja-JP" sz="1800" dirty="0"/>
              <a:t>CONCLUSION</a:t>
            </a:r>
            <a:r>
              <a:rPr lang="ja-JP" altLang="en-US" sz="1800" dirty="0"/>
              <a:t>の後に記載、または別用紙に印刷して掲示してください。</a:t>
            </a:r>
            <a:endParaRPr lang="en-US" altLang="ja-JP" sz="1800" dirty="0"/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altLang="ja-JP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en-US" altLang="ja-JP" sz="1800" dirty="0"/>
          </a:p>
        </p:txBody>
      </p:sp>
      <p:sp>
        <p:nvSpPr>
          <p:cNvPr id="2" name="テキスト ボックス 6"/>
          <p:cNvSpPr txBox="1">
            <a:spLocks noChangeArrowheads="1"/>
          </p:cNvSpPr>
          <p:nvPr/>
        </p:nvSpPr>
        <p:spPr bwMode="auto">
          <a:xfrm>
            <a:off x="214313" y="214313"/>
            <a:ext cx="947737" cy="369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1</a:t>
            </a:r>
            <a:r>
              <a:rPr lang="ja-JP" altLang="en-US" sz="1800" dirty="0"/>
              <a:t>ページ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8686800" cy="1143000"/>
          </a:xfrm>
        </p:spPr>
        <p:txBody>
          <a:bodyPr/>
          <a:lstStyle/>
          <a:p>
            <a:pPr eaLnBrk="1" hangingPunct="1"/>
            <a:r>
              <a:rPr lang="ja-JP" altLang="en-US" sz="2000"/>
              <a:t>学会における発表時の利益相反状態の開示について</a:t>
            </a:r>
            <a:br>
              <a:rPr lang="en-US" altLang="ja-JP" sz="2000"/>
            </a:br>
            <a:endParaRPr lang="ja-JP" altLang="en-US" sz="2000"/>
          </a:p>
        </p:txBody>
      </p:sp>
      <p:sp>
        <p:nvSpPr>
          <p:cNvPr id="3075" name="テキスト ボックス 5"/>
          <p:cNvSpPr txBox="1">
            <a:spLocks noChangeArrowheads="1"/>
          </p:cNvSpPr>
          <p:nvPr/>
        </p:nvSpPr>
        <p:spPr bwMode="auto">
          <a:xfrm>
            <a:off x="142875" y="130175"/>
            <a:ext cx="987425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２ページ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142864"/>
              </p:ext>
            </p:extLst>
          </p:nvPr>
        </p:nvGraphicFramePr>
        <p:xfrm>
          <a:off x="428625" y="1143000"/>
          <a:ext cx="8143875" cy="4857106"/>
        </p:xfrm>
        <a:graphic>
          <a:graphicData uri="http://schemas.openxmlformats.org/drawingml/2006/table">
            <a:tbl>
              <a:tblPr/>
              <a:tblGrid>
                <a:gridCol w="2247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59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0" dirty="0">
                          <a:latin typeface="+mn-ea"/>
                          <a:ea typeface="+mn-ea"/>
                          <a:cs typeface="Times New Roman"/>
                        </a:rPr>
                        <a:t>筆頭演者の利益相反自己申告</a:t>
                      </a:r>
                      <a:r>
                        <a:rPr lang="ja-JP" altLang="en-US" sz="1800" b="1" kern="0" dirty="0">
                          <a:latin typeface="+mn-ea"/>
                          <a:ea typeface="+mn-ea"/>
                          <a:cs typeface="Times New Roman"/>
                        </a:rPr>
                        <a:t>基準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5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金額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100万円以上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5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利益100万円以上/全株式の5%以上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5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sz="16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6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600" kern="0" dirty="0">
                          <a:latin typeface="+mn-ea"/>
                          <a:ea typeface="+mn-ea"/>
                          <a:cs typeface="Times New Roman"/>
                        </a:rPr>
                        <a:t>原稿料</a:t>
                      </a:r>
                      <a:r>
                        <a:rPr lang="ja-JP" sz="1600" kern="0" dirty="0">
                          <a:latin typeface="+mn-ea"/>
                          <a:ea typeface="+mn-ea"/>
                          <a:cs typeface="Times New Roman"/>
                        </a:rPr>
                        <a:t>など</a:t>
                      </a:r>
                      <a:endParaRPr lang="ja-JP" sz="16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万円以上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200万円以上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5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万円以上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54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万円以上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5"/>
          <p:cNvSpPr txBox="1">
            <a:spLocks noChangeArrowheads="1"/>
          </p:cNvSpPr>
          <p:nvPr/>
        </p:nvSpPr>
        <p:spPr bwMode="auto">
          <a:xfrm>
            <a:off x="142875" y="130175"/>
            <a:ext cx="3948517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3</a:t>
            </a:r>
            <a:r>
              <a:rPr lang="ja-JP" altLang="en-US" sz="1800" dirty="0"/>
              <a:t>ページ　スライド発表用のテンプレート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745025"/>
              </p:ext>
            </p:extLst>
          </p:nvPr>
        </p:nvGraphicFramePr>
        <p:xfrm>
          <a:off x="500063" y="876300"/>
          <a:ext cx="8143875" cy="482051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6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3" name="テキスト ボックス 6"/>
          <p:cNvSpPr txBox="1">
            <a:spLocks noChangeArrowheads="1"/>
          </p:cNvSpPr>
          <p:nvPr/>
        </p:nvSpPr>
        <p:spPr bwMode="auto">
          <a:xfrm>
            <a:off x="2684463" y="692150"/>
            <a:ext cx="377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48424" y="630932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3"/>
          <p:cNvSpPr txBox="1">
            <a:spLocks noChangeArrowheads="1"/>
          </p:cNvSpPr>
          <p:nvPr/>
        </p:nvSpPr>
        <p:spPr bwMode="auto">
          <a:xfrm>
            <a:off x="285750" y="214313"/>
            <a:ext cx="6346609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４ページ：スライド発表開示例（すべての項目に該当なしの場合）</a:t>
            </a:r>
          </a:p>
        </p:txBody>
      </p:sp>
      <p:sp>
        <p:nvSpPr>
          <p:cNvPr id="5123" name="テキスト ボックス 4"/>
          <p:cNvSpPr txBox="1">
            <a:spLocks noChangeArrowheads="1"/>
          </p:cNvSpPr>
          <p:nvPr/>
        </p:nvSpPr>
        <p:spPr bwMode="auto">
          <a:xfrm>
            <a:off x="2598738" y="3213100"/>
            <a:ext cx="3946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itchFamily="34" charset="0"/>
              </a:rPr>
              <a:t>すべての項目に該当なし</a:t>
            </a:r>
          </a:p>
        </p:txBody>
      </p:sp>
      <p:sp>
        <p:nvSpPr>
          <p:cNvPr id="5124" name="テキスト ボックス 6"/>
          <p:cNvSpPr txBox="1">
            <a:spLocks noChangeArrowheads="1"/>
          </p:cNvSpPr>
          <p:nvPr/>
        </p:nvSpPr>
        <p:spPr bwMode="auto">
          <a:xfrm>
            <a:off x="1966913" y="2039938"/>
            <a:ext cx="5210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筆頭演者の利益相反状態の開示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48424" y="630932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 rot="19709411">
            <a:off x="1692045" y="2731576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>
                <a:solidFill>
                  <a:srgbClr val="DDDDDD"/>
                </a:solidFill>
              </a:rPr>
              <a:t>example</a:t>
            </a:r>
            <a:endParaRPr kumimoji="1" lang="ja-JP" altLang="en-US" sz="11500" dirty="0">
              <a:solidFill>
                <a:srgbClr val="DDDDDD"/>
              </a:solidFill>
            </a:endParaRPr>
          </a:p>
        </p:txBody>
      </p:sp>
      <p:sp>
        <p:nvSpPr>
          <p:cNvPr id="6146" name="テキスト ボックス 5"/>
          <p:cNvSpPr txBox="1">
            <a:spLocks noChangeArrowheads="1"/>
          </p:cNvSpPr>
          <p:nvPr/>
        </p:nvSpPr>
        <p:spPr bwMode="auto">
          <a:xfrm>
            <a:off x="142875" y="130175"/>
            <a:ext cx="6314549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altLang="ja-JP" sz="1800" dirty="0"/>
              <a:t>5</a:t>
            </a:r>
            <a:r>
              <a:rPr lang="ja-JP" altLang="en-US" sz="1800" dirty="0"/>
              <a:t>ページ：スライド発表の開示例　</a:t>
            </a:r>
            <a:r>
              <a:rPr lang="en-US" altLang="ja-JP" sz="1800" dirty="0"/>
              <a:t>(1</a:t>
            </a:r>
            <a:r>
              <a:rPr lang="ja-JP" altLang="en-US" sz="1800" dirty="0"/>
              <a:t>項目でも該当する場合の例）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61984"/>
              </p:ext>
            </p:extLst>
          </p:nvPr>
        </p:nvGraphicFramePr>
        <p:xfrm>
          <a:off x="500063" y="1108075"/>
          <a:ext cx="8143875" cy="481912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5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社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社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191" name="テキスト ボックス 6"/>
          <p:cNvSpPr txBox="1">
            <a:spLocks noChangeArrowheads="1"/>
          </p:cNvSpPr>
          <p:nvPr/>
        </p:nvSpPr>
        <p:spPr bwMode="auto">
          <a:xfrm>
            <a:off x="2684463" y="754063"/>
            <a:ext cx="37750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48424" y="630932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5"/>
          <p:cNvSpPr txBox="1">
            <a:spLocks noChangeArrowheads="1"/>
          </p:cNvSpPr>
          <p:nvPr/>
        </p:nvSpPr>
        <p:spPr bwMode="auto">
          <a:xfrm>
            <a:off x="142875" y="130175"/>
            <a:ext cx="4025461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6</a:t>
            </a:r>
            <a:r>
              <a:rPr lang="ja-JP" altLang="en-US" sz="1800" dirty="0"/>
              <a:t>ページ　ポスター発表用のテンプレート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4333"/>
              </p:ext>
            </p:extLst>
          </p:nvPr>
        </p:nvGraphicFramePr>
        <p:xfrm>
          <a:off x="500063" y="876300"/>
          <a:ext cx="8143875" cy="4803189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6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3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3" name="テキスト ボックス 6"/>
          <p:cNvSpPr txBox="1">
            <a:spLocks noChangeArrowheads="1"/>
          </p:cNvSpPr>
          <p:nvPr/>
        </p:nvSpPr>
        <p:spPr bwMode="auto">
          <a:xfrm>
            <a:off x="2684463" y="892175"/>
            <a:ext cx="377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652242" y="511670"/>
            <a:ext cx="3916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POSTER DISCUSSION or POSTER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48424" y="630932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67795" y="5809738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筆頭演者氏名：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9214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19709411">
            <a:off x="1692045" y="2731576"/>
            <a:ext cx="57599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500" dirty="0">
                <a:solidFill>
                  <a:srgbClr val="DDDDDD"/>
                </a:solidFill>
              </a:rPr>
              <a:t>example</a:t>
            </a:r>
            <a:endParaRPr kumimoji="1" lang="ja-JP" altLang="en-US" sz="11500" dirty="0">
              <a:solidFill>
                <a:srgbClr val="DDDDDD"/>
              </a:solidFill>
            </a:endParaRPr>
          </a:p>
        </p:txBody>
      </p:sp>
      <p:sp>
        <p:nvSpPr>
          <p:cNvPr id="7170" name="テキスト ボックス 5"/>
          <p:cNvSpPr txBox="1">
            <a:spLocks noChangeArrowheads="1"/>
          </p:cNvSpPr>
          <p:nvPr/>
        </p:nvSpPr>
        <p:spPr bwMode="auto">
          <a:xfrm>
            <a:off x="2538413" y="701675"/>
            <a:ext cx="41286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POSTER DISCUSSION or POSTER</a:t>
            </a:r>
            <a:endParaRPr lang="ja-JP" altLang="en-US" sz="2400" dirty="0"/>
          </a:p>
        </p:txBody>
      </p:sp>
      <p:sp>
        <p:nvSpPr>
          <p:cNvPr id="7171" name="テキスト ボックス 6"/>
          <p:cNvSpPr txBox="1">
            <a:spLocks noChangeArrowheads="1"/>
          </p:cNvSpPr>
          <p:nvPr/>
        </p:nvSpPr>
        <p:spPr bwMode="auto">
          <a:xfrm>
            <a:off x="2684463" y="1163638"/>
            <a:ext cx="377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7172" name="テキスト ボックス 7"/>
          <p:cNvSpPr txBox="1">
            <a:spLocks noChangeArrowheads="1"/>
          </p:cNvSpPr>
          <p:nvPr/>
        </p:nvSpPr>
        <p:spPr bwMode="auto">
          <a:xfrm>
            <a:off x="357188" y="285750"/>
            <a:ext cx="6391493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/>
              <a:t>7</a:t>
            </a:r>
            <a:r>
              <a:rPr lang="ja-JP" altLang="en-US" sz="1800" dirty="0"/>
              <a:t>ページ：ポスター発表の開示例　</a:t>
            </a:r>
            <a:r>
              <a:rPr lang="en-US" altLang="ja-JP" sz="1800" dirty="0"/>
              <a:t>(1</a:t>
            </a:r>
            <a:r>
              <a:rPr lang="ja-JP" altLang="en-US" sz="1800" dirty="0"/>
              <a:t>項目でも該当する場合の例）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34303"/>
              </p:ext>
            </p:extLst>
          </p:nvPr>
        </p:nvGraphicFramePr>
        <p:xfrm>
          <a:off x="500063" y="1108075"/>
          <a:ext cx="8143875" cy="481912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54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A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社、</a:t>
                      </a: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C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出版社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0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dirty="0">
                          <a:latin typeface="+mn-ea"/>
                          <a:ea typeface="+mn-ea"/>
                          <a:cs typeface="Times New Roman"/>
                        </a:rPr>
                        <a:t>B</a:t>
                      </a: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社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44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275856" y="602562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発表者氏名：　　　　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00766" y="6404401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5"/>
          <p:cNvSpPr txBox="1">
            <a:spLocks noChangeArrowheads="1"/>
          </p:cNvSpPr>
          <p:nvPr/>
        </p:nvSpPr>
        <p:spPr bwMode="auto">
          <a:xfrm>
            <a:off x="2538413" y="1214438"/>
            <a:ext cx="41286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POSTER DISCUSSION</a:t>
            </a:r>
            <a:r>
              <a:rPr lang="ja-JP" altLang="en-US" sz="2400" dirty="0"/>
              <a:t> </a:t>
            </a:r>
            <a:r>
              <a:rPr lang="en-US" altLang="ja-JP" sz="2400" dirty="0"/>
              <a:t>or POSTER</a:t>
            </a:r>
            <a:endParaRPr lang="ja-JP" altLang="en-US" sz="2400" dirty="0"/>
          </a:p>
        </p:txBody>
      </p:sp>
      <p:sp>
        <p:nvSpPr>
          <p:cNvPr id="8195" name="テキスト ボックス 7"/>
          <p:cNvSpPr txBox="1">
            <a:spLocks noChangeArrowheads="1"/>
          </p:cNvSpPr>
          <p:nvPr/>
        </p:nvSpPr>
        <p:spPr bwMode="auto">
          <a:xfrm>
            <a:off x="357188" y="285750"/>
            <a:ext cx="6383479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8</a:t>
            </a:r>
            <a:r>
              <a:rPr lang="ja-JP" altLang="en-US" sz="1800" dirty="0"/>
              <a:t>ページ：ポスター発表開示例（すべての項目に該当なしの場合）</a:t>
            </a:r>
          </a:p>
        </p:txBody>
      </p:sp>
      <p:sp>
        <p:nvSpPr>
          <p:cNvPr id="8196" name="テキスト ボックス 4"/>
          <p:cNvSpPr txBox="1">
            <a:spLocks noChangeArrowheads="1"/>
          </p:cNvSpPr>
          <p:nvPr/>
        </p:nvSpPr>
        <p:spPr bwMode="auto">
          <a:xfrm>
            <a:off x="2598738" y="3213100"/>
            <a:ext cx="3946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itchFamily="34" charset="0"/>
              </a:rPr>
              <a:t>すべての項目に該当なし</a:t>
            </a:r>
          </a:p>
        </p:txBody>
      </p:sp>
      <p:sp>
        <p:nvSpPr>
          <p:cNvPr id="8197" name="テキスト ボックス 6"/>
          <p:cNvSpPr txBox="1">
            <a:spLocks noChangeArrowheads="1"/>
          </p:cNvSpPr>
          <p:nvPr/>
        </p:nvSpPr>
        <p:spPr bwMode="auto">
          <a:xfrm>
            <a:off x="1966913" y="2039938"/>
            <a:ext cx="5210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筆頭演者の利益相反状態の開示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48424" y="630932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　　　回日本内分泌外科学会総会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514162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発表者氏名：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Microsoft Office PowerPoint</Application>
  <PresentationFormat>画面に合わせる (4:3)</PresentationFormat>
  <Paragraphs>122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Office テーマ</vt:lpstr>
      <vt:lpstr>学会における発表時の利益相反状態の開示について</vt:lpstr>
      <vt:lpstr>学会における発表時の利益相反状態の開示について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2015-03-01T07:41:29Z</dcterms:created>
  <dcterms:modified xsi:type="dcterms:W3CDTF">2016-05-13T07:24:46Z</dcterms:modified>
</cp:coreProperties>
</file>